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3" r:id="rId3"/>
    <p:sldId id="300" r:id="rId4"/>
    <p:sldId id="301" r:id="rId5"/>
    <p:sldId id="306" r:id="rId6"/>
    <p:sldId id="307" r:id="rId7"/>
    <p:sldId id="311" r:id="rId8"/>
    <p:sldId id="308" r:id="rId9"/>
    <p:sldId id="309" r:id="rId10"/>
    <p:sldId id="310" r:id="rId11"/>
    <p:sldId id="305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4F50"/>
    <a:srgbClr val="FDD907"/>
    <a:srgbClr val="E0D324"/>
    <a:srgbClr val="FF6201"/>
    <a:srgbClr val="F1B27A"/>
    <a:srgbClr val="FFD1C2"/>
    <a:srgbClr val="CCCCFF"/>
    <a:srgbClr val="9999FF"/>
    <a:srgbClr val="FFD3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 autoAdjust="0"/>
    <p:restoredTop sz="96358" autoAdjust="0"/>
  </p:normalViewPr>
  <p:slideViewPr>
    <p:cSldViewPr snapToGrid="0">
      <p:cViewPr varScale="1">
        <p:scale>
          <a:sx n="84" d="100"/>
          <a:sy n="84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29296-ED09-4D0B-83CB-A534E9669A7A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71CF87A0-3357-4EEC-B1E4-B15BC4084039}">
      <dgm:prSet phldrT="[Text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3FF1AFBA-C697-4D0D-A463-2E91D1F9B222}" type="parTrans" cxnId="{B2E0F7EE-A0C0-4E1E-8DCB-00FFFD3BD232}">
      <dgm:prSet/>
      <dgm:spPr/>
      <dgm:t>
        <a:bodyPr/>
        <a:lstStyle/>
        <a:p>
          <a:endParaRPr lang="en-GB"/>
        </a:p>
      </dgm:t>
    </dgm:pt>
    <dgm:pt modelId="{79161020-E421-4140-B5BD-F9C34A873102}" type="sibTrans" cxnId="{B2E0F7EE-A0C0-4E1E-8DCB-00FFFD3BD232}">
      <dgm:prSet/>
      <dgm:spPr/>
      <dgm:t>
        <a:bodyPr/>
        <a:lstStyle/>
        <a:p>
          <a:endParaRPr lang="en-GB"/>
        </a:p>
      </dgm:t>
    </dgm:pt>
    <dgm:pt modelId="{397FE5DD-08AC-4799-B224-A8FCBB194C5D}">
      <dgm:prSet phldrT="[Text]" phldr="1"/>
      <dgm:spPr>
        <a:solidFill>
          <a:srgbClr val="E0D324"/>
        </a:solidFill>
      </dgm:spPr>
      <dgm:t>
        <a:bodyPr/>
        <a:lstStyle/>
        <a:p>
          <a:endParaRPr lang="en-GB"/>
        </a:p>
      </dgm:t>
    </dgm:pt>
    <dgm:pt modelId="{D5A220B0-E084-4A9C-9A81-45D584BFBFA4}" type="parTrans" cxnId="{2E53E482-FEFF-4930-B47F-DD9FAD9CD461}">
      <dgm:prSet/>
      <dgm:spPr/>
      <dgm:t>
        <a:bodyPr/>
        <a:lstStyle/>
        <a:p>
          <a:endParaRPr lang="en-GB"/>
        </a:p>
      </dgm:t>
    </dgm:pt>
    <dgm:pt modelId="{E3130607-D646-42EE-BE48-A6411C0D9C2B}" type="sibTrans" cxnId="{2E53E482-FEFF-4930-B47F-DD9FAD9CD461}">
      <dgm:prSet/>
      <dgm:spPr/>
      <dgm:t>
        <a:bodyPr/>
        <a:lstStyle/>
        <a:p>
          <a:endParaRPr lang="en-GB"/>
        </a:p>
      </dgm:t>
    </dgm:pt>
    <dgm:pt modelId="{5FCDD73B-B097-47F8-A8F8-6262455E5AF9}">
      <dgm:prSet phldrT="[Text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311520C9-8D47-4C87-9B06-F47C068DDEA1}" type="parTrans" cxnId="{5092A683-FE68-4477-BA36-25424AAF7CC9}">
      <dgm:prSet/>
      <dgm:spPr/>
      <dgm:t>
        <a:bodyPr/>
        <a:lstStyle/>
        <a:p>
          <a:endParaRPr lang="en-GB"/>
        </a:p>
      </dgm:t>
    </dgm:pt>
    <dgm:pt modelId="{5A2BB66F-BDF0-4B3C-882B-BB0CBA438CF4}" type="sibTrans" cxnId="{5092A683-FE68-4477-BA36-25424AAF7CC9}">
      <dgm:prSet/>
      <dgm:spPr/>
      <dgm:t>
        <a:bodyPr/>
        <a:lstStyle/>
        <a:p>
          <a:endParaRPr lang="en-GB"/>
        </a:p>
      </dgm:t>
    </dgm:pt>
    <dgm:pt modelId="{0BF5C0B1-EE61-412A-9369-D13B341B79B6}" type="pres">
      <dgm:prSet presAssocID="{7D129296-ED09-4D0B-83CB-A534E9669A7A}" presName="CompostProcess" presStyleCnt="0">
        <dgm:presLayoutVars>
          <dgm:dir/>
          <dgm:resizeHandles val="exact"/>
        </dgm:presLayoutVars>
      </dgm:prSet>
      <dgm:spPr/>
    </dgm:pt>
    <dgm:pt modelId="{A386079D-92C4-4264-BF30-5FBBE31D08FF}" type="pres">
      <dgm:prSet presAssocID="{7D129296-ED09-4D0B-83CB-A534E9669A7A}" presName="arrow" presStyleLbl="bgShp" presStyleIdx="0" presStyleCnt="1" custLinFactNeighborX="0" custLinFactNeighborY="-37577"/>
      <dgm:spPr/>
    </dgm:pt>
    <dgm:pt modelId="{5E3707F3-215F-465A-9FE7-D3F87324249A}" type="pres">
      <dgm:prSet presAssocID="{7D129296-ED09-4D0B-83CB-A534E9669A7A}" presName="linearProcess" presStyleCnt="0"/>
      <dgm:spPr/>
    </dgm:pt>
    <dgm:pt modelId="{B62D6412-8636-455A-9BD1-CFEDA82523CF}" type="pres">
      <dgm:prSet presAssocID="{71CF87A0-3357-4EEC-B1E4-B15BC408403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C3E02D-6B57-4B1F-95DA-3CAA0661E2E0}" type="pres">
      <dgm:prSet presAssocID="{79161020-E421-4140-B5BD-F9C34A873102}" presName="sibTrans" presStyleCnt="0"/>
      <dgm:spPr/>
    </dgm:pt>
    <dgm:pt modelId="{51EAAEFC-457E-4DF8-A5AC-4B39C2E96BB5}" type="pres">
      <dgm:prSet presAssocID="{397FE5DD-08AC-4799-B224-A8FCBB194C5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7C1139-C290-4E4E-86F6-AAFDC0D74D74}" type="pres">
      <dgm:prSet presAssocID="{E3130607-D646-42EE-BE48-A6411C0D9C2B}" presName="sibTrans" presStyleCnt="0"/>
      <dgm:spPr/>
    </dgm:pt>
    <dgm:pt modelId="{467489EB-6151-493E-8793-9D41A3C46E31}" type="pres">
      <dgm:prSet presAssocID="{5FCDD73B-B097-47F8-A8F8-6262455E5AF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E53E482-FEFF-4930-B47F-DD9FAD9CD461}" srcId="{7D129296-ED09-4D0B-83CB-A534E9669A7A}" destId="{397FE5DD-08AC-4799-B224-A8FCBB194C5D}" srcOrd="1" destOrd="0" parTransId="{D5A220B0-E084-4A9C-9A81-45D584BFBFA4}" sibTransId="{E3130607-D646-42EE-BE48-A6411C0D9C2B}"/>
    <dgm:cxn modelId="{C9F55F57-2C5C-4C96-BFAB-0C1D3D49DFB4}" type="presOf" srcId="{5FCDD73B-B097-47F8-A8F8-6262455E5AF9}" destId="{467489EB-6151-493E-8793-9D41A3C46E31}" srcOrd="0" destOrd="0" presId="urn:microsoft.com/office/officeart/2005/8/layout/hProcess9"/>
    <dgm:cxn modelId="{B2E0F7EE-A0C0-4E1E-8DCB-00FFFD3BD232}" srcId="{7D129296-ED09-4D0B-83CB-A534E9669A7A}" destId="{71CF87A0-3357-4EEC-B1E4-B15BC4084039}" srcOrd="0" destOrd="0" parTransId="{3FF1AFBA-C697-4D0D-A463-2E91D1F9B222}" sibTransId="{79161020-E421-4140-B5BD-F9C34A873102}"/>
    <dgm:cxn modelId="{2E5DBE62-9920-436C-B8CA-BC58C1F1B454}" type="presOf" srcId="{397FE5DD-08AC-4799-B224-A8FCBB194C5D}" destId="{51EAAEFC-457E-4DF8-A5AC-4B39C2E96BB5}" srcOrd="0" destOrd="0" presId="urn:microsoft.com/office/officeart/2005/8/layout/hProcess9"/>
    <dgm:cxn modelId="{68935797-3DF8-4A70-88F6-71DA2DBDBC44}" type="presOf" srcId="{7D129296-ED09-4D0B-83CB-A534E9669A7A}" destId="{0BF5C0B1-EE61-412A-9369-D13B341B79B6}" srcOrd="0" destOrd="0" presId="urn:microsoft.com/office/officeart/2005/8/layout/hProcess9"/>
    <dgm:cxn modelId="{45231549-29FE-46A9-9C30-F6703D26FFE4}" type="presOf" srcId="{71CF87A0-3357-4EEC-B1E4-B15BC4084039}" destId="{B62D6412-8636-455A-9BD1-CFEDA82523CF}" srcOrd="0" destOrd="0" presId="urn:microsoft.com/office/officeart/2005/8/layout/hProcess9"/>
    <dgm:cxn modelId="{5092A683-FE68-4477-BA36-25424AAF7CC9}" srcId="{7D129296-ED09-4D0B-83CB-A534E9669A7A}" destId="{5FCDD73B-B097-47F8-A8F8-6262455E5AF9}" srcOrd="2" destOrd="0" parTransId="{311520C9-8D47-4C87-9B06-F47C068DDEA1}" sibTransId="{5A2BB66F-BDF0-4B3C-882B-BB0CBA438CF4}"/>
    <dgm:cxn modelId="{D38E2C5B-32FD-458E-8630-0D5BA9AB25BB}" type="presParOf" srcId="{0BF5C0B1-EE61-412A-9369-D13B341B79B6}" destId="{A386079D-92C4-4264-BF30-5FBBE31D08FF}" srcOrd="0" destOrd="0" presId="urn:microsoft.com/office/officeart/2005/8/layout/hProcess9"/>
    <dgm:cxn modelId="{2B65B45A-C9FA-4964-8E54-E1DBF856BF70}" type="presParOf" srcId="{0BF5C0B1-EE61-412A-9369-D13B341B79B6}" destId="{5E3707F3-215F-465A-9FE7-D3F87324249A}" srcOrd="1" destOrd="0" presId="urn:microsoft.com/office/officeart/2005/8/layout/hProcess9"/>
    <dgm:cxn modelId="{114361B3-1B67-4405-B952-BDB309F430CD}" type="presParOf" srcId="{5E3707F3-215F-465A-9FE7-D3F87324249A}" destId="{B62D6412-8636-455A-9BD1-CFEDA82523CF}" srcOrd="0" destOrd="0" presId="urn:microsoft.com/office/officeart/2005/8/layout/hProcess9"/>
    <dgm:cxn modelId="{A2138739-C98B-4948-BC0D-431806507338}" type="presParOf" srcId="{5E3707F3-215F-465A-9FE7-D3F87324249A}" destId="{8DC3E02D-6B57-4B1F-95DA-3CAA0661E2E0}" srcOrd="1" destOrd="0" presId="urn:microsoft.com/office/officeart/2005/8/layout/hProcess9"/>
    <dgm:cxn modelId="{3ACF3FFC-6EA5-4F07-8F4F-B65BCCF8F6A5}" type="presParOf" srcId="{5E3707F3-215F-465A-9FE7-D3F87324249A}" destId="{51EAAEFC-457E-4DF8-A5AC-4B39C2E96BB5}" srcOrd="2" destOrd="0" presId="urn:microsoft.com/office/officeart/2005/8/layout/hProcess9"/>
    <dgm:cxn modelId="{7283DD2B-AA99-45E7-8074-C4300F4EEFA3}" type="presParOf" srcId="{5E3707F3-215F-465A-9FE7-D3F87324249A}" destId="{037C1139-C290-4E4E-86F6-AAFDC0D74D74}" srcOrd="3" destOrd="0" presId="urn:microsoft.com/office/officeart/2005/8/layout/hProcess9"/>
    <dgm:cxn modelId="{45E38D42-6243-4D9B-BC7F-63CED360C34B}" type="presParOf" srcId="{5E3707F3-215F-465A-9FE7-D3F87324249A}" destId="{467489EB-6151-493E-8793-9D41A3C46E3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079D-92C4-4264-BF30-5FBBE31D08FF}">
      <dsp:nvSpPr>
        <dsp:cNvPr id="0" name=""/>
        <dsp:cNvSpPr/>
      </dsp:nvSpPr>
      <dsp:spPr>
        <a:xfrm>
          <a:off x="591502" y="0"/>
          <a:ext cx="6703695" cy="425608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D6412-8636-455A-9BD1-CFEDA82523CF}">
      <dsp:nvSpPr>
        <dsp:cNvPr id="0" name=""/>
        <dsp:cNvSpPr/>
      </dsp:nvSpPr>
      <dsp:spPr>
        <a:xfrm>
          <a:off x="0" y="1276826"/>
          <a:ext cx="2366010" cy="170243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83106" y="1359932"/>
        <a:ext cx="2199798" cy="1536223"/>
      </dsp:txXfrm>
    </dsp:sp>
    <dsp:sp modelId="{51EAAEFC-457E-4DF8-A5AC-4B39C2E96BB5}">
      <dsp:nvSpPr>
        <dsp:cNvPr id="0" name=""/>
        <dsp:cNvSpPr/>
      </dsp:nvSpPr>
      <dsp:spPr>
        <a:xfrm>
          <a:off x="2760344" y="1276826"/>
          <a:ext cx="2366010" cy="1702435"/>
        </a:xfrm>
        <a:prstGeom prst="roundRect">
          <a:avLst/>
        </a:prstGeom>
        <a:solidFill>
          <a:srgbClr val="E0D3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/>
        </a:p>
      </dsp:txBody>
      <dsp:txXfrm>
        <a:off x="2843450" y="1359932"/>
        <a:ext cx="2199798" cy="1536223"/>
      </dsp:txXfrm>
    </dsp:sp>
    <dsp:sp modelId="{467489EB-6151-493E-8793-9D41A3C46E31}">
      <dsp:nvSpPr>
        <dsp:cNvPr id="0" name=""/>
        <dsp:cNvSpPr/>
      </dsp:nvSpPr>
      <dsp:spPr>
        <a:xfrm>
          <a:off x="5520690" y="1276826"/>
          <a:ext cx="2366010" cy="170243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5603796" y="1359932"/>
        <a:ext cx="2199798" cy="1536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4F67-B94E-4CA3-862F-F394E8A575EF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2BA06-0BBD-41F4-A5DA-BF55E950A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9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1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ทีมงาน ม บูรพา จะทำการสำเนาข้อมูล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0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ทีมงาน ม บูรพา จะทำการสำเนาข้อมูล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5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ทีมงาน ม บูรพา จะทำการสำเนาข้อมูล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2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ทีมงาน ม บูรพา จะทำการสำเนาข้อมูล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BA06-0BBD-41F4-A5DA-BF55E950A0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3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011" y="2503487"/>
            <a:ext cx="7772400" cy="2016224"/>
          </a:xfrm>
        </p:spPr>
        <p:txBody>
          <a:bodyPr anchor="ctr">
            <a:normAutofit/>
          </a:bodyPr>
          <a:lstStyle>
            <a:lvl1pPr algn="r">
              <a:defRPr sz="5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932" y="4710213"/>
            <a:ext cx="6858000" cy="127278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dirty="0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มุมมน 6"/>
          <p:cNvSpPr/>
          <p:nvPr userDrawn="1"/>
        </p:nvSpPr>
        <p:spPr>
          <a:xfrm>
            <a:off x="-162731" y="2503487"/>
            <a:ext cx="8964488" cy="2016224"/>
          </a:xfrm>
          <a:prstGeom prst="roundRect">
            <a:avLst>
              <a:gd name="adj" fmla="val 9403"/>
            </a:avLst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 userDrawn="1"/>
        </p:nvSpPr>
        <p:spPr>
          <a:xfrm>
            <a:off x="290265" y="684947"/>
            <a:ext cx="936104" cy="864096"/>
          </a:xfrm>
          <a:prstGeom prst="ellipse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 userDrawn="1"/>
        </p:nvSpPr>
        <p:spPr>
          <a:xfrm>
            <a:off x="755576" y="3501008"/>
            <a:ext cx="2016224" cy="2064429"/>
          </a:xfrm>
          <a:prstGeom prst="ellipse">
            <a:avLst/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 userDrawn="1"/>
        </p:nvSpPr>
        <p:spPr>
          <a:xfrm>
            <a:off x="1619672" y="1950404"/>
            <a:ext cx="360040" cy="360041"/>
          </a:xfrm>
          <a:prstGeom prst="ellipse">
            <a:avLst/>
          </a:prstGeom>
          <a:solidFill>
            <a:schemeClr val="bg1">
              <a:lumMod val="6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รี 12"/>
          <p:cNvSpPr/>
          <p:nvPr userDrawn="1"/>
        </p:nvSpPr>
        <p:spPr>
          <a:xfrm>
            <a:off x="1331640" y="1412875"/>
            <a:ext cx="144016" cy="124563"/>
          </a:xfrm>
          <a:prstGeom prst="ellipse">
            <a:avLst/>
          </a:prstGeom>
          <a:solidFill>
            <a:srgbClr val="00B0F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6" name="Picture 5" descr="C:\Users\Sirichai\Desktop\New folder\_docs_.._up_news_2010-05-26logo_pi_255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4162" y="1116995"/>
            <a:ext cx="2313874" cy="32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440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89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43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58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01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0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721"/>
            <a:ext cx="7886700" cy="103321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1057"/>
            <a:ext cx="7886700" cy="4255906"/>
          </a:xfrm>
        </p:spPr>
        <p:txBody>
          <a:bodyPr/>
          <a:lstStyle/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79178-42DA-48D4-B554-7613188D0F8B}" type="slidenum">
              <a:rPr lang="th-TH" smtClean="0"/>
              <a:pPr/>
              <a:t>‹#›</a:t>
            </a:fld>
            <a:endParaRPr lang="th-TH" dirty="0"/>
          </a:p>
        </p:txBody>
      </p:sp>
      <p:cxnSp>
        <p:nvCxnSpPr>
          <p:cNvPr id="7" name="ตัวเชื่อมต่อตรง 6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721"/>
            <a:ext cx="7886700" cy="103321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1057"/>
            <a:ext cx="7886700" cy="4255906"/>
          </a:xfrm>
        </p:spPr>
        <p:txBody>
          <a:bodyPr/>
          <a:lstStyle/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ตัวเชื่อมต่อตรง 6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8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2657244"/>
            <a:ext cx="6276271" cy="1943262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มุมมน 6"/>
          <p:cNvSpPr/>
          <p:nvPr userDrawn="1"/>
        </p:nvSpPr>
        <p:spPr>
          <a:xfrm>
            <a:off x="2455437" y="2620763"/>
            <a:ext cx="7171270" cy="2016224"/>
          </a:xfrm>
          <a:prstGeom prst="roundRect">
            <a:avLst>
              <a:gd name="adj" fmla="val 9403"/>
            </a:avLst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 userDrawn="1"/>
        </p:nvSpPr>
        <p:spPr>
          <a:xfrm>
            <a:off x="755576" y="3501008"/>
            <a:ext cx="2016224" cy="2064429"/>
          </a:xfrm>
          <a:prstGeom prst="ellipse">
            <a:avLst/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Picture 5" descr="C:\Users\Sirichai\Desktop\New folder\_docs_.._up_news_2010-05-26logo_pi_255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96" y="2042308"/>
            <a:ext cx="2084235" cy="291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8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96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12580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3871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28441"/>
            <a:ext cx="3868340" cy="3361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871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828441"/>
            <a:ext cx="3887391" cy="3361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ตัวเชื่อมต่อตรง 9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7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12580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3871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28441"/>
            <a:ext cx="3868340" cy="3361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871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828441"/>
            <a:ext cx="3887391" cy="3361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dirty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ตัวเชื่อมต่อตรง 9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57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721"/>
            <a:ext cx="7886700" cy="1094004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ตัวเชื่อมต่อตรง 7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9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721"/>
            <a:ext cx="7886700" cy="1094004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ตัวเชื่อมต่อตรง 7"/>
          <p:cNvCxnSpPr/>
          <p:nvPr userDrawn="1"/>
        </p:nvCxnSpPr>
        <p:spPr>
          <a:xfrm flipH="1" flipV="1">
            <a:off x="628650" y="1551725"/>
            <a:ext cx="7886701" cy="50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08" y="1359510"/>
            <a:ext cx="697683" cy="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83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96685"/>
            <a:ext cx="7886700" cy="10940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0414-0A65-4107-9EA8-2964BC949722}" type="datetimeFigureOut">
              <a:rPr lang="th-TH" smtClean="0"/>
              <a:t>15/07/58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D5B8-3BC3-49DF-99A2-06C605AEE08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วงรี 6"/>
          <p:cNvSpPr/>
          <p:nvPr userDrawn="1"/>
        </p:nvSpPr>
        <p:spPr>
          <a:xfrm>
            <a:off x="97160" y="6250909"/>
            <a:ext cx="360040" cy="360041"/>
          </a:xfrm>
          <a:prstGeom prst="ellipse">
            <a:avLst/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 userDrawn="1"/>
        </p:nvSpPr>
        <p:spPr>
          <a:xfrm>
            <a:off x="1403648" y="6254708"/>
            <a:ext cx="144016" cy="124563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 userDrawn="1"/>
        </p:nvSpPr>
        <p:spPr>
          <a:xfrm>
            <a:off x="72008" y="5318604"/>
            <a:ext cx="251520" cy="216024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 userDrawn="1"/>
        </p:nvSpPr>
        <p:spPr>
          <a:xfrm>
            <a:off x="457200" y="5678644"/>
            <a:ext cx="658416" cy="576064"/>
          </a:xfrm>
          <a:prstGeom prst="ellipse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วงรี 10"/>
          <p:cNvSpPr/>
          <p:nvPr userDrawn="1"/>
        </p:nvSpPr>
        <p:spPr>
          <a:xfrm>
            <a:off x="494978" y="5036940"/>
            <a:ext cx="360040" cy="360041"/>
          </a:xfrm>
          <a:prstGeom prst="ellipse">
            <a:avLst/>
          </a:prstGeom>
          <a:solidFill>
            <a:schemeClr val="bg1">
              <a:lumMod val="6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วงรี 11"/>
          <p:cNvSpPr/>
          <p:nvPr userDrawn="1"/>
        </p:nvSpPr>
        <p:spPr>
          <a:xfrm>
            <a:off x="206946" y="4499411"/>
            <a:ext cx="144016" cy="124563"/>
          </a:xfrm>
          <a:prstGeom prst="ellipse">
            <a:avLst/>
          </a:prstGeom>
          <a:solidFill>
            <a:srgbClr val="00B0F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58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4" r:id="rId7"/>
    <p:sldLayoutId id="2147483666" r:id="rId8"/>
    <p:sldLayoutId id="2147483673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ชื่อเรื่อง 10"/>
          <p:cNvSpPr>
            <a:spLocks noGrp="1"/>
          </p:cNvSpPr>
          <p:nvPr>
            <p:ph type="ctrTitle"/>
          </p:nvPr>
        </p:nvSpPr>
        <p:spPr>
          <a:xfrm>
            <a:off x="1019011" y="2503487"/>
            <a:ext cx="7601921" cy="2016224"/>
          </a:xfrm>
        </p:spPr>
        <p:txBody>
          <a:bodyPr>
            <a:noAutofit/>
          </a:bodyPr>
          <a:lstStyle/>
          <a:p>
            <a:r>
              <a:rPr lang="th-TH" altLang="en-US" sz="3600" dirty="0" smtClean="0"/>
              <a:t>กำหนดการเปิดใช้</a:t>
            </a:r>
            <a:r>
              <a:rPr lang="th-TH" altLang="en-US" sz="3600" dirty="0"/>
              <a:t/>
            </a:r>
            <a:br>
              <a:rPr lang="th-TH" altLang="en-US" sz="3600" dirty="0"/>
            </a:br>
            <a:r>
              <a:rPr lang="th-TH" altLang="en-US" sz="3600" dirty="0"/>
              <a:t>ระบบทะเบียนและประมวลผลการศึกษา </a:t>
            </a:r>
            <a:br>
              <a:rPr lang="th-TH" altLang="en-US" sz="3600" dirty="0"/>
            </a:br>
            <a:r>
              <a:rPr lang="th-TH" altLang="en-US" sz="3600" dirty="0"/>
              <a:t>และระบบประเมิน</a:t>
            </a:r>
            <a:r>
              <a:rPr lang="th-TH" altLang="en-US" sz="3600" dirty="0" smtClean="0"/>
              <a:t>การศึกษา สถาบัน</a:t>
            </a:r>
            <a:r>
              <a:rPr lang="th-TH" altLang="en-US" sz="3600" dirty="0"/>
              <a:t>พระบรมราชชนก</a:t>
            </a:r>
            <a:endParaRPr lang="th-TH" sz="3600" dirty="0"/>
          </a:p>
        </p:txBody>
      </p:sp>
      <p:sp>
        <p:nvSpPr>
          <p:cNvPr id="12" name="ชื่อเรื่องรอง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h-TH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14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แผนการเปิดใช้งาน </a:t>
            </a:r>
            <a:r>
              <a:rPr lang="en-GB" dirty="0" smtClean="0"/>
              <a:t>: </a:t>
            </a:r>
            <a:r>
              <a:rPr lang="th-TH" dirty="0" smtClean="0"/>
              <a:t>วิทยาลัย (</a:t>
            </a:r>
            <a:r>
              <a:rPr lang="en-GB" dirty="0"/>
              <a:t>4</a:t>
            </a:r>
            <a:r>
              <a:rPr lang="th-TH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30349" y="2789479"/>
            <a:ext cx="5573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กรณีไม่เคยใช้งานระบบใดมาก่อน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08" y="2789479"/>
            <a:ext cx="1745789" cy="17457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45155" y="3400763"/>
            <a:ext cx="5060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th-TH" dirty="0">
                <a:solidFill>
                  <a:schemeClr val="accent6"/>
                </a:solidFill>
              </a:rPr>
              <a:t>ผู้ใช้กลุ่ม</a:t>
            </a:r>
            <a:r>
              <a:rPr lang="th-TH" dirty="0" smtClean="0">
                <a:solidFill>
                  <a:schemeClr val="accent6"/>
                </a:solidFill>
              </a:rPr>
              <a:t>นี้ให้ดำเนินการขอสิทธิ์การเข้าถึงระบบใหม่ทั้งหมด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ติดต่อ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/>
              <a:t>ห้องปฏิบัติการวิจัยวิศวกรรมระบบสารสนเทศ</a:t>
            </a:r>
            <a:br>
              <a:rPr lang="th-TH" altLang="th-TH" dirty="0"/>
            </a:br>
            <a:r>
              <a:rPr lang="th-TH" altLang="th-TH" dirty="0"/>
              <a:t>(</a:t>
            </a:r>
            <a:r>
              <a:rPr lang="en-US" altLang="th-TH" dirty="0"/>
              <a:t>Information System Engineering</a:t>
            </a:r>
            <a:r>
              <a:rPr lang="th-TH" altLang="th-TH" dirty="0"/>
              <a:t> </a:t>
            </a:r>
            <a:r>
              <a:rPr lang="en-US" altLang="th-TH" dirty="0"/>
              <a:t>Research Laboratory</a:t>
            </a:r>
            <a:r>
              <a:rPr lang="th-TH" altLang="th-TH" dirty="0"/>
              <a:t> </a:t>
            </a:r>
            <a:r>
              <a:rPr lang="en-US" altLang="th-TH" dirty="0"/>
              <a:t>: ISERL</a:t>
            </a:r>
            <a:r>
              <a:rPr lang="th-TH" altLang="th-TH" dirty="0" smtClean="0"/>
              <a:t>)</a:t>
            </a:r>
          </a:p>
          <a:p>
            <a:pPr marL="593725" lvl="2" indent="0">
              <a:buFont typeface="Wingdings" pitchFamily="2" charset="2"/>
              <a:buNone/>
            </a:pPr>
            <a:r>
              <a:rPr lang="th-TH" altLang="th-TH" dirty="0" smtClean="0">
                <a:latin typeface="+mj-lt"/>
              </a:rPr>
              <a:t>คณะวิทยาการสารสนเทศ  มหาวิทยาลัยบูรพา</a:t>
            </a:r>
          </a:p>
          <a:p>
            <a:pPr marL="593725" lvl="2" indent="0">
              <a:buFont typeface="Wingdings" pitchFamily="2" charset="2"/>
              <a:buNone/>
            </a:pPr>
            <a:r>
              <a:rPr lang="th-TH" altLang="th-TH" dirty="0" smtClean="0">
                <a:latin typeface="+mj-lt"/>
              </a:rPr>
              <a:t>อาคารสิรินธร ชั้น </a:t>
            </a:r>
            <a:r>
              <a:rPr lang="en-US" altLang="th-TH" dirty="0" smtClean="0">
                <a:latin typeface="+mj-lt"/>
              </a:rPr>
              <a:t>4 </a:t>
            </a:r>
            <a:r>
              <a:rPr lang="th-TH" altLang="th-TH" dirty="0" smtClean="0">
                <a:latin typeface="+mj-lt"/>
              </a:rPr>
              <a:t>ห้อง </a:t>
            </a:r>
            <a:r>
              <a:rPr lang="en-US" altLang="th-TH" dirty="0" smtClean="0">
                <a:latin typeface="+mj-lt"/>
              </a:rPr>
              <a:t>411</a:t>
            </a:r>
            <a:endParaRPr lang="th-TH" altLang="th-TH" dirty="0" smtClean="0">
              <a:latin typeface="+mj-lt"/>
            </a:endParaRPr>
          </a:p>
          <a:p>
            <a:pPr marL="593725" lvl="2" indent="0">
              <a:buFont typeface="Wingdings" pitchFamily="2" charset="2"/>
              <a:buNone/>
            </a:pPr>
            <a:r>
              <a:rPr lang="th-TH" altLang="th-TH" dirty="0" smtClean="0">
                <a:latin typeface="+mj-lt"/>
              </a:rPr>
              <a:t>169 ถ.ลงหาดบางแสน  ต.แสนสุข อ.เมือง จ.ชลบุรี 20131 </a:t>
            </a:r>
          </a:p>
          <a:p>
            <a:pPr marL="593725" lvl="2" indent="0">
              <a:buFont typeface="Wingdings" pitchFamily="2" charset="2"/>
              <a:buNone/>
            </a:pPr>
            <a:r>
              <a:rPr lang="th-TH" altLang="th-TH" dirty="0" smtClean="0">
                <a:latin typeface="+mj-lt"/>
              </a:rPr>
              <a:t>โทรศัพท์ </a:t>
            </a:r>
            <a:r>
              <a:rPr lang="th-TH" altLang="th-TH" dirty="0">
                <a:latin typeface="+mj-lt"/>
              </a:rPr>
              <a:t>0-3810-319</a:t>
            </a:r>
            <a:r>
              <a:rPr lang="en-US" altLang="th-TH" dirty="0">
                <a:latin typeface="+mj-lt"/>
              </a:rPr>
              <a:t>2</a:t>
            </a:r>
            <a:r>
              <a:rPr lang="th-TH" altLang="th-TH" dirty="0">
                <a:latin typeface="+mj-lt"/>
              </a:rPr>
              <a:t> โทรสาร 0-3839-3242</a:t>
            </a:r>
            <a:br>
              <a:rPr lang="th-TH" altLang="th-TH" dirty="0">
                <a:latin typeface="+mj-lt"/>
              </a:rPr>
            </a:br>
            <a:r>
              <a:rPr lang="en-US" altLang="th-TH" dirty="0" smtClean="0">
                <a:latin typeface="+mj-lt"/>
              </a:rPr>
              <a:t>http</a:t>
            </a:r>
            <a:r>
              <a:rPr lang="en-US" altLang="th-TH" dirty="0">
                <a:latin typeface="+mj-lt"/>
              </a:rPr>
              <a:t>://</a:t>
            </a:r>
            <a:r>
              <a:rPr lang="en-US" altLang="th-TH" dirty="0" smtClean="0">
                <a:latin typeface="+mj-lt"/>
              </a:rPr>
              <a:t>iserl.buu.ac.th</a:t>
            </a:r>
            <a:endParaRPr lang="th-TH" altLang="th-TH" dirty="0" smtClean="0">
              <a:latin typeface="+mj-lt"/>
            </a:endParaRPr>
          </a:p>
          <a:p>
            <a:pPr marL="593725" lvl="2" indent="0">
              <a:buFont typeface="Wingdings" pitchFamily="2" charset="2"/>
              <a:buNone/>
            </a:pPr>
            <a:r>
              <a:rPr lang="en-US" altLang="th-TH" dirty="0" smtClean="0">
                <a:latin typeface="+mj-lt"/>
              </a:rPr>
              <a:t>E-mail : iserl.center@gmail.com</a:t>
            </a:r>
            <a:endParaRPr lang="en-US" altLang="th-TH" dirty="0">
              <a:latin typeface="+mj-lt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529468" y="1505940"/>
            <a:ext cx="70006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altLang="th-TH" sz="2000" dirty="0"/>
              <a:t>Information System Engineering</a:t>
            </a:r>
            <a:r>
              <a:rPr lang="th-TH" altLang="th-TH" sz="2000" dirty="0"/>
              <a:t> </a:t>
            </a:r>
            <a:r>
              <a:rPr lang="en-US" altLang="th-TH" sz="2000" dirty="0"/>
              <a:t>Research Laboratory</a:t>
            </a:r>
            <a:r>
              <a:rPr lang="th-TH" altLang="th-TH" sz="2000" dirty="0"/>
              <a:t> </a:t>
            </a:r>
            <a:r>
              <a:rPr lang="en-US" altLang="th-TH" sz="2000" dirty="0"/>
              <a:t>: ISERL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83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กำหนดการเปิดใช้งานระบบ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96952"/>
              </p:ext>
            </p:extLst>
          </p:nvPr>
        </p:nvGraphicFramePr>
        <p:xfrm>
          <a:off x="628650" y="1920875"/>
          <a:ext cx="7886700" cy="42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รูปภาพ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62" y="4160065"/>
            <a:ext cx="880325" cy="880325"/>
          </a:xfrm>
          <a:prstGeom prst="rect">
            <a:avLst/>
          </a:prstGeom>
        </p:spPr>
      </p:pic>
      <p:pic>
        <p:nvPicPr>
          <p:cNvPr id="6" name="รูปภาพ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93" y="4254222"/>
            <a:ext cx="880325" cy="880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78" y="4256774"/>
            <a:ext cx="1026943" cy="52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8977">
            <a:off x="4435698" y="4503503"/>
            <a:ext cx="466146" cy="243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6584">
            <a:off x="4735467" y="4624743"/>
            <a:ext cx="963584" cy="50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779" y="3956022"/>
            <a:ext cx="1125221" cy="112522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74633" y="3488093"/>
            <a:ext cx="22076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ปฏิบัติงาน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ที่เกี่ยวข้อง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กับ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เครื่อง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แม่ข่าย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68171" y="3425777"/>
            <a:ext cx="22076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ปฏิบัติงาน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ที่เกี่ยวข้อง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กับ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แอปพลิเคชัน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20433" y="3670437"/>
            <a:ext cx="16385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เปิดใช้งาน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2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แผนการปฏิบัติงานที่เกี่ยวข้องกับเครื่อง</a:t>
            </a:r>
            <a:r>
              <a:rPr lang="th-TH" dirty="0"/>
              <a:t>แม่ข่าย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72213" y="2988383"/>
            <a:ext cx="55737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ติดตั้งระบบปฏิบัติการ (</a:t>
            </a:r>
            <a:r>
              <a:rPr lang="en-GB" dirty="0" smtClean="0"/>
              <a:t>Operating System</a:t>
            </a:r>
            <a:r>
              <a:rPr lang="th-TH" dirty="0" smtClean="0"/>
              <a:t>)</a:t>
            </a: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ติดตั้งฐานข้อมูล (</a:t>
            </a:r>
            <a:r>
              <a:rPr lang="en-GB" dirty="0" smtClean="0"/>
              <a:t>Databases</a:t>
            </a:r>
            <a:r>
              <a:rPr lang="th-TH" dirty="0" smtClean="0"/>
              <a:t>)</a:t>
            </a: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/>
              <a:t>ติดตั้งเว็บเซิร์ฟเวอร์ </a:t>
            </a:r>
            <a:r>
              <a:rPr lang="en-GB" dirty="0"/>
              <a:t>(</a:t>
            </a:r>
            <a:r>
              <a:rPr lang="en-GB" dirty="0" smtClean="0"/>
              <a:t>Web Server)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ปรับแต่ง</a:t>
            </a:r>
            <a:r>
              <a:rPr lang="en-GB" dirty="0" smtClean="0"/>
              <a:t> </a:t>
            </a:r>
            <a:r>
              <a:rPr lang="th-TH" dirty="0" smtClean="0"/>
              <a:t>และตั้งค่าการทำงานของเครื่องแม่ข่าย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ทดสอบประสิทธิภาพการทำงานของ</a:t>
            </a:r>
            <a:r>
              <a:rPr lang="th-TH" dirty="0"/>
              <a:t>เครื่องแม่ข่าย </a:t>
            </a:r>
            <a:endParaRPr lang="en-GB" dirty="0"/>
          </a:p>
        </p:txBody>
      </p:sp>
      <p:pic>
        <p:nvPicPr>
          <p:cNvPr id="12" name="รูปภาพ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0" y="2811691"/>
            <a:ext cx="1663119" cy="1663119"/>
          </a:xfrm>
          <a:prstGeom prst="rect">
            <a:avLst/>
          </a:prstGeom>
        </p:spPr>
      </p:pic>
      <p:pic>
        <p:nvPicPr>
          <p:cNvPr id="13" name="รูปภาพ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78" y="2988383"/>
            <a:ext cx="1663119" cy="16631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175" y="2302177"/>
            <a:ext cx="564425" cy="564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35390" y="2470987"/>
            <a:ext cx="1742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5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สัปดาห์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10984" y="5400985"/>
            <a:ext cx="6117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 </a:t>
            </a:r>
            <a:r>
              <a:rPr lang="en-GB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000" dirty="0" smtClean="0"/>
              <a:t>การ</a:t>
            </a:r>
            <a:r>
              <a:rPr lang="th-TH" sz="2000" dirty="0"/>
              <a:t>ปฏิบัติงานที่</a:t>
            </a:r>
            <a:r>
              <a:rPr lang="th-TH" sz="2000" dirty="0" smtClean="0"/>
              <a:t>เกี่ยวกับเครื่องแม่ข่ายจะเรื่มหลังจาก</a:t>
            </a:r>
            <a:r>
              <a:rPr lang="th-TH" sz="2000" dirty="0" smtClean="0"/>
              <a:t>ที่ทีมปฏิบัติงาน</a:t>
            </a:r>
            <a:r>
              <a:rPr lang="th-TH" sz="2000" dirty="0" smtClean="0"/>
              <a:t>ได้รับเครื่อง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72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แผนการปฏิบัติงานที่เกี่ยวกับแอปพลิเคชัน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64" y="2552421"/>
            <a:ext cx="2105584" cy="1073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8977">
            <a:off x="664614" y="3222364"/>
            <a:ext cx="1335485" cy="698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4" y="3893118"/>
            <a:ext cx="2246925" cy="11861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16" y="2735597"/>
            <a:ext cx="418457" cy="4184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63130" y="2794549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สัปดาห์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26773" y="330849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ติดตั้ง</a:t>
            </a:r>
            <a:r>
              <a:rPr lang="th-TH" altLang="en-US" dirty="0"/>
              <a:t>ระบบทะเบียน</a:t>
            </a:r>
            <a:r>
              <a:rPr lang="th-TH" dirty="0"/>
              <a:t>ฯ </a:t>
            </a:r>
            <a:r>
              <a:rPr lang="th-TH" altLang="en-US" dirty="0"/>
              <a:t>และระบบ</a:t>
            </a:r>
            <a:r>
              <a:rPr lang="th-TH" altLang="en-US" dirty="0" smtClean="0"/>
              <a:t>ประเมินผลการศึกษา</a:t>
            </a:r>
            <a:endParaRPr lang="en-GB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ปรับแต่ง</a:t>
            </a:r>
            <a:r>
              <a:rPr lang="en-GB" dirty="0" smtClean="0"/>
              <a:t> </a:t>
            </a:r>
            <a:r>
              <a:rPr lang="th-TH" dirty="0" smtClean="0"/>
              <a:t>และตั้งค่าการทำงานของ</a:t>
            </a:r>
            <a:r>
              <a:rPr lang="th-TH" altLang="en-US" dirty="0" smtClean="0"/>
              <a:t>ระบบทะเบียน</a:t>
            </a:r>
            <a:r>
              <a:rPr lang="th-TH" dirty="0" smtClean="0"/>
              <a:t>ฯ</a:t>
            </a:r>
            <a:r>
              <a:rPr lang="th-TH" altLang="en-US" dirty="0" smtClean="0"/>
              <a:t>และระบบประเมินการผลศึกษา</a:t>
            </a:r>
            <a:endParaRPr lang="th-TH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83667" y="5507864"/>
            <a:ext cx="6085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 </a:t>
            </a:r>
            <a:r>
              <a:rPr lang="en-GB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000" dirty="0" smtClean="0"/>
              <a:t>การ</a:t>
            </a:r>
            <a:r>
              <a:rPr lang="th-TH" sz="2000" dirty="0"/>
              <a:t>ปฏิบัติงานที่เกี่ยวกับแอปพลิเค</a:t>
            </a:r>
            <a:r>
              <a:rPr lang="th-TH" sz="2000" dirty="0" smtClean="0"/>
              <a:t>ชันจะเริ่มหลังจากเครื่องแม่ข่ายมีความพร้อม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01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แผนการปฏิบัติงานที่เกี่ยวกับแอปพลิเคชัน (</a:t>
            </a:r>
            <a:r>
              <a:rPr lang="en-GB" dirty="0" smtClean="0"/>
              <a:t>2</a:t>
            </a:r>
            <a:r>
              <a:rPr lang="th-TH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46816" y="3147391"/>
            <a:ext cx="5573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ทดสอบการทำงานของระบบ</a:t>
            </a:r>
            <a:r>
              <a:rPr lang="th-TH" altLang="en-US" dirty="0" smtClean="0"/>
              <a:t>ทะเบียน</a:t>
            </a:r>
            <a:r>
              <a:rPr lang="th-TH" dirty="0"/>
              <a:t>ฯ </a:t>
            </a:r>
            <a:endParaRPr lang="en-GB" dirty="0" smtClean="0"/>
          </a:p>
          <a:p>
            <a:r>
              <a:rPr lang="en-GB" altLang="en-US" dirty="0" smtClean="0"/>
              <a:t>       </a:t>
            </a:r>
            <a:r>
              <a:rPr lang="th-TH" altLang="en-US" dirty="0" smtClean="0"/>
              <a:t>และ</a:t>
            </a:r>
            <a:r>
              <a:rPr lang="th-TH" altLang="en-US" dirty="0"/>
              <a:t>ระบบ</a:t>
            </a:r>
            <a:r>
              <a:rPr lang="th-TH" altLang="en-US" dirty="0" smtClean="0"/>
              <a:t>ประเมินผลการศึกษา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GB" dirty="0" smtClean="0"/>
              <a:t>System Test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GB" dirty="0" err="1" smtClean="0"/>
              <a:t>Perf</a:t>
            </a:r>
            <a:r>
              <a:rPr lang="en-US" dirty="0"/>
              <a:t>o</a:t>
            </a:r>
            <a:r>
              <a:rPr lang="en-GB" dirty="0" err="1" smtClean="0"/>
              <a:t>rmance</a:t>
            </a:r>
            <a:r>
              <a:rPr lang="en-GB" dirty="0" smtClean="0"/>
              <a:t> Test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GB" dirty="0" smtClean="0"/>
              <a:t>Stress Test</a:t>
            </a:r>
            <a:endParaRPr lang="th-TH" dirty="0" smtClean="0"/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GB" dirty="0" smtClean="0"/>
              <a:t>Security Test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64" y="2552421"/>
            <a:ext cx="2105584" cy="1073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8977">
            <a:off x="664614" y="3222364"/>
            <a:ext cx="1335485" cy="698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4" y="3893118"/>
            <a:ext cx="2246925" cy="11861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59" y="2575333"/>
            <a:ext cx="418457" cy="41845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83173" y="2634285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1 - 2 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สัปดาห์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559917" y="5769120"/>
            <a:ext cx="6085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 </a:t>
            </a:r>
            <a:r>
              <a:rPr lang="en-GB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000" dirty="0" smtClean="0"/>
              <a:t>การ</a:t>
            </a:r>
            <a:r>
              <a:rPr lang="th-TH" sz="2000" dirty="0"/>
              <a:t>ปฏิบัติงานที่เกี่ยวกับแอปพลิเค</a:t>
            </a:r>
            <a:r>
              <a:rPr lang="th-TH" sz="2000" dirty="0" smtClean="0"/>
              <a:t>ชันจะเริ่มหลังจากเครื่องแม่ข่ายมีความพร้อม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30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แผนการเปิดใช้งาน </a:t>
            </a:r>
            <a:r>
              <a:rPr lang="en-GB" dirty="0" smtClean="0"/>
              <a:t>: </a:t>
            </a:r>
            <a:r>
              <a:rPr lang="th-TH" dirty="0" smtClean="0"/>
              <a:t>ทีมพัฒนาระบบ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39246" y="2839292"/>
            <a:ext cx="5573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สถาบันทำหนังสือแจ้งวิทยาลัยให้หยุดการใช้งานระบบ</a:t>
            </a:r>
            <a:r>
              <a:rPr lang="th-TH" dirty="0"/>
              <a:t>ฯ</a:t>
            </a:r>
            <a:r>
              <a:rPr lang="th-TH" dirty="0" smtClean="0"/>
              <a:t> และขออนุญาตสำเนาข้อมูลของ</a:t>
            </a:r>
            <a:r>
              <a:rPr lang="th-TH" dirty="0"/>
              <a:t>ระบบทะเบียนฯ และระบบประเมินฯ</a:t>
            </a:r>
            <a:endParaRPr lang="th-TH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/>
              <a:t>ทีมพัฒนา</a:t>
            </a:r>
            <a:r>
              <a:rPr lang="th-TH" dirty="0" smtClean="0"/>
              <a:t>ฯ สำเนาข้อมูลจากเครื่องแม่ที่วิทยาลัย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ทีมพัฒนาทำการการโอนถ่ายข้อมูลไปยังฐานข้อมูลของระบบฯ ใหม่ ซึ่งติดตั้งอยู่ที่ </a:t>
            </a:r>
            <a:r>
              <a:rPr lang="en-GB" dirty="0" smtClean="0"/>
              <a:t>CAT</a:t>
            </a:r>
            <a:endParaRPr lang="th-TH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ทวนสอบความถูกต้องของข้อมูล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11" y="2895879"/>
            <a:ext cx="2336655" cy="23366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388" y="2266110"/>
            <a:ext cx="418457" cy="39229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033637" y="2316072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 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สัปดาห์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17072"/>
              </p:ext>
            </p:extLst>
          </p:nvPr>
        </p:nvGraphicFramePr>
        <p:xfrm>
          <a:off x="696962" y="1840448"/>
          <a:ext cx="7456923" cy="485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290"/>
                <a:gridCol w="1584183"/>
                <a:gridCol w="1595832"/>
                <a:gridCol w="1415282"/>
                <a:gridCol w="1380336"/>
              </a:tblGrid>
              <a:tr h="8328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ระบบทะเบียน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ฯ</a:t>
                      </a:r>
                      <a:endParaRPr lang="en-GB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  ระบบประเมิน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ฯ</a:t>
                      </a:r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 </a:t>
                      </a: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ระบบอื่นๆ</a:t>
                      </a:r>
                      <a:endParaRPr lang="en-GB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ผลลัพท์</a:t>
                      </a:r>
                      <a:endParaRPr lang="en-GB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GB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กรณีที่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GB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44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GB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457721"/>
            <a:ext cx="7886700" cy="1033213"/>
          </a:xfrm>
        </p:spPr>
        <p:txBody>
          <a:bodyPr/>
          <a:lstStyle/>
          <a:p>
            <a:r>
              <a:rPr lang="th-TH" dirty="0" smtClean="0"/>
              <a:t>แผนการเปิดใช้งาน </a:t>
            </a:r>
            <a:r>
              <a:rPr lang="en-GB" dirty="0" smtClean="0"/>
              <a:t>: </a:t>
            </a:r>
            <a:r>
              <a:rPr lang="th-TH" dirty="0"/>
              <a:t>วิทยาลัย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39" y="2712265"/>
            <a:ext cx="452346" cy="4523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39" y="3232843"/>
            <a:ext cx="394101" cy="3941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39" y="6275327"/>
            <a:ext cx="389251" cy="3892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65" y="4782528"/>
            <a:ext cx="394101" cy="3941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189" y="5313094"/>
            <a:ext cx="394101" cy="3941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189" y="5794210"/>
            <a:ext cx="394101" cy="3941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64" y="3736161"/>
            <a:ext cx="452346" cy="4523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568" y="4243166"/>
            <a:ext cx="452346" cy="45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แผนการเปิดใช้งาน </a:t>
            </a:r>
            <a:r>
              <a:rPr lang="en-GB" dirty="0" smtClean="0"/>
              <a:t>: </a:t>
            </a:r>
            <a:r>
              <a:rPr lang="th-TH" dirty="0" smtClean="0"/>
              <a:t>วิทยาลัย (</a:t>
            </a:r>
            <a:r>
              <a:rPr lang="en-GB" dirty="0" smtClean="0"/>
              <a:t>2</a:t>
            </a:r>
            <a:r>
              <a:rPr lang="th-TH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20785" y="2952557"/>
            <a:ext cx="55737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กรณีที่ผู้ใช้สามารถเข้าใช้ระบบสารสนเทศอื่นๆ (ที่พัฒนาโดยทีมมหาวิทยาลัยบูรพา) และมีสามารถเข้าใช้ระบบทะเบียน</a:t>
            </a:r>
            <a:r>
              <a:rPr lang="th-TH" dirty="0"/>
              <a:t>ฯ</a:t>
            </a:r>
            <a:r>
              <a:rPr lang="th-TH" dirty="0" smtClean="0"/>
              <a:t> และหรือระบบประเมินฯ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823" y="2910651"/>
            <a:ext cx="1585633" cy="15856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90741" y="4337552"/>
            <a:ext cx="5060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th-TH" dirty="0">
                <a:solidFill>
                  <a:schemeClr val="accent6"/>
                </a:solidFill>
              </a:rPr>
              <a:t>ผู้ใช้กลุ่มนี้มีสิทธิ์เข้าใช้ระบบได้เช่นเดิม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3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แผนการเปิดใช้งาน </a:t>
            </a:r>
            <a:r>
              <a:rPr lang="en-GB" dirty="0" smtClean="0"/>
              <a:t>: </a:t>
            </a:r>
            <a:r>
              <a:rPr lang="th-TH" dirty="0" smtClean="0"/>
              <a:t>วิทยาลัย (</a:t>
            </a:r>
            <a:r>
              <a:rPr lang="en-GB" dirty="0"/>
              <a:t>3</a:t>
            </a:r>
            <a:r>
              <a:rPr lang="th-TH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20783" y="2133946"/>
            <a:ext cx="5573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กรณีเข้าใช้งานระบบ</a:t>
            </a:r>
            <a:r>
              <a:rPr lang="th-TH" dirty="0"/>
              <a:t>ทะเบียน</a:t>
            </a:r>
            <a:r>
              <a:rPr lang="th-TH" dirty="0" smtClean="0"/>
              <a:t>ฯ</a:t>
            </a:r>
            <a:r>
              <a:rPr lang="en-US" dirty="0" smtClean="0"/>
              <a:t> </a:t>
            </a:r>
            <a:r>
              <a:rPr lang="th-TH" dirty="0" smtClean="0"/>
              <a:t>และระบบประเมินฯได้ แต่ไม่สามารถเข้าใช้งานระบบอื่นๆ ได้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74191" y="3134706"/>
            <a:ext cx="5573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กรณีเข้าใช้งานระบบ</a:t>
            </a:r>
            <a:r>
              <a:rPr lang="th-TH" dirty="0"/>
              <a:t>ทะเบียน</a:t>
            </a:r>
            <a:r>
              <a:rPr lang="th-TH" dirty="0" smtClean="0"/>
              <a:t>ฯ และระบบอื่นๆ ได้ แต่สามารถเข้าใช้งานระบบประเมินฯ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21" y="2943627"/>
            <a:ext cx="1652790" cy="16527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33420" y="3987623"/>
            <a:ext cx="5573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กรณีเข้าใช้งานระบบประเมินฯ</a:t>
            </a:r>
            <a:r>
              <a:rPr lang="en-US" dirty="0" smtClean="0"/>
              <a:t> </a:t>
            </a:r>
            <a:r>
              <a:rPr lang="th-TH" dirty="0" smtClean="0"/>
              <a:t>ได้ แต่ไม่สามารถเข้าใช้งาน</a:t>
            </a:r>
            <a:r>
              <a:rPr lang="th-TH" dirty="0"/>
              <a:t>ระบบทะเบียนฯ </a:t>
            </a:r>
            <a:r>
              <a:rPr lang="th-TH" dirty="0" smtClean="0"/>
              <a:t>และระบบอื่นๆ ได้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121772" y="4984473"/>
            <a:ext cx="5573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dirty="0" smtClean="0"/>
              <a:t>กรณีเข้าใช้งานระบบอื่นๆ ได้ แต่ไม่สามารถเข้าใช้งานระบบทะเบียน</a:t>
            </a:r>
            <a:r>
              <a:rPr lang="th-TH" dirty="0"/>
              <a:t>ฯ</a:t>
            </a:r>
            <a:r>
              <a:rPr lang="th-TH" dirty="0" smtClean="0"/>
              <a:t> และระบบประเมินฯ ได้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19236" y="5903893"/>
            <a:ext cx="8124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th-TH" dirty="0">
                <a:solidFill>
                  <a:schemeClr val="accent6"/>
                </a:solidFill>
              </a:rPr>
              <a:t>ผู้ใช้กลุ่ม</a:t>
            </a:r>
            <a:r>
              <a:rPr lang="th-TH" dirty="0" smtClean="0">
                <a:solidFill>
                  <a:schemeClr val="accent6"/>
                </a:solidFill>
              </a:rPr>
              <a:t>นี้ต้องทำการตรวจสอบสิทธิ์การเข้าใช้ระบบ และแจ้งไปยังผู้ที่รับผิดชอบ (กลุ่มอำนวยการ) ให้ดำเนินการเพิ่มสิทธิ์การเข้าใช้งานระบบให้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3282</TotalTime>
  <Words>582</Words>
  <Application>Microsoft Office PowerPoint</Application>
  <PresentationFormat>นำเสนอทางหน้าจอ (4:3)</PresentationFormat>
  <Paragraphs>100</Paragraphs>
  <Slides>11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ธีมของ Office</vt:lpstr>
      <vt:lpstr>กำหนดการเปิดใช้ ระบบทะเบียนและประมวลผลการศึกษา  และระบบประเมินการศึกษา สถาบันพระบรมราชชนก</vt:lpstr>
      <vt:lpstr>กำหนดการเปิดใช้งานระบบ</vt:lpstr>
      <vt:lpstr>แผนการปฏิบัติงานที่เกี่ยวข้องกับเครื่องแม่ข่าย</vt:lpstr>
      <vt:lpstr>แผนการปฏิบัติงานที่เกี่ยวกับแอปพลิเคชัน</vt:lpstr>
      <vt:lpstr>แผนการปฏิบัติงานที่เกี่ยวกับแอปพลิเคชัน (2)</vt:lpstr>
      <vt:lpstr>แผนการเปิดใช้งาน : ทีมพัฒนาระบบ </vt:lpstr>
      <vt:lpstr>แผนการเปิดใช้งาน : วิทยาลัย</vt:lpstr>
      <vt:lpstr>แผนการเปิดใช้งาน : วิทยาลัย (2)</vt:lpstr>
      <vt:lpstr>แผนการเปิดใช้งาน : วิทยาลัย (3)</vt:lpstr>
      <vt:lpstr>แผนการเปิดใช้งาน : วิทยาลัย (4)</vt:lpstr>
      <vt:lpstr>ติดต่อ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Samsung</dc:creator>
  <cp:lastModifiedBy>User</cp:lastModifiedBy>
  <cp:revision>131</cp:revision>
  <dcterms:created xsi:type="dcterms:W3CDTF">2015-07-03T04:18:16Z</dcterms:created>
  <dcterms:modified xsi:type="dcterms:W3CDTF">2015-07-15T03:40:29Z</dcterms:modified>
</cp:coreProperties>
</file>